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681" autoAdjust="0"/>
  </p:normalViewPr>
  <p:slideViewPr>
    <p:cSldViewPr>
      <p:cViewPr varScale="1">
        <p:scale>
          <a:sx n="82" d="100"/>
          <a:sy n="82" d="100"/>
        </p:scale>
        <p:origin x="-15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B871F83-22DE-477C-912A-05B04D6BDF35}" type="datetimeFigureOut">
              <a:rPr lang="en-US" smtClean="0"/>
              <a:t>1/18/2010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1EFCE6CF-13BD-428C-B8D5-9C992DAB4F34}"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871F83-22DE-477C-912A-05B04D6BDF35}" type="datetimeFigureOut">
              <a:rPr lang="en-US" smtClean="0"/>
              <a:t>1/18/2010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FCE6CF-13BD-428C-B8D5-9C992DAB4F3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871F83-22DE-477C-912A-05B04D6BDF35}" type="datetimeFigureOut">
              <a:rPr lang="en-US" smtClean="0"/>
              <a:t>1/18/2010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FCE6CF-13BD-428C-B8D5-9C992DAB4F34}"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871F83-22DE-477C-912A-05B04D6BDF35}" type="datetimeFigureOut">
              <a:rPr lang="en-US" smtClean="0"/>
              <a:t>1/18/2010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FCE6CF-13BD-428C-B8D5-9C992DAB4F34}"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B871F83-22DE-477C-912A-05B04D6BDF35}" type="datetimeFigureOut">
              <a:rPr lang="en-US" smtClean="0"/>
              <a:t>1/18/2010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FCE6CF-13BD-428C-B8D5-9C992DAB4F34}"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B871F83-22DE-477C-912A-05B04D6BDF35}" type="datetimeFigureOut">
              <a:rPr lang="en-US" smtClean="0"/>
              <a:t>1/18/2010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FCE6CF-13BD-428C-B8D5-9C992DAB4F34}"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B871F83-22DE-477C-912A-05B04D6BDF35}" type="datetimeFigureOut">
              <a:rPr lang="en-US" smtClean="0"/>
              <a:t>1/18/2010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EFCE6CF-13BD-428C-B8D5-9C992DAB4F34}"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B871F83-22DE-477C-912A-05B04D6BDF35}" type="datetimeFigureOut">
              <a:rPr lang="en-US" smtClean="0"/>
              <a:t>1/18/2010</a:t>
            </a:fld>
            <a:endParaRPr lang="en-US" dirty="0"/>
          </a:p>
        </p:txBody>
      </p:sp>
      <p:sp>
        <p:nvSpPr>
          <p:cNvPr id="8" name="Slide Number Placeholder 7"/>
          <p:cNvSpPr>
            <a:spLocks noGrp="1"/>
          </p:cNvSpPr>
          <p:nvPr>
            <p:ph type="sldNum" sz="quarter" idx="11"/>
          </p:nvPr>
        </p:nvSpPr>
        <p:spPr/>
        <p:txBody>
          <a:bodyPr/>
          <a:lstStyle/>
          <a:p>
            <a:fld id="{1EFCE6CF-13BD-428C-B8D5-9C992DAB4F34}"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871F83-22DE-477C-912A-05B04D6BDF35}" type="datetimeFigureOut">
              <a:rPr lang="en-US" smtClean="0"/>
              <a:t>1/18/2010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EFCE6CF-13BD-428C-B8D5-9C992DAB4F34}"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B871F83-22DE-477C-912A-05B04D6BDF35}" type="datetimeFigureOut">
              <a:rPr lang="en-US" smtClean="0"/>
              <a:t>1/18/2010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156448" y="6422064"/>
            <a:ext cx="762000" cy="365125"/>
          </a:xfrm>
        </p:spPr>
        <p:txBody>
          <a:bodyPr/>
          <a:lstStyle/>
          <a:p>
            <a:fld id="{1EFCE6CF-13BD-428C-B8D5-9C992DAB4F34}"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6B871F83-22DE-477C-912A-05B04D6BDF35}" type="datetimeFigureOut">
              <a:rPr lang="en-US" smtClean="0"/>
              <a:t>1/18/2010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FCE6CF-13BD-428C-B8D5-9C992DAB4F34}"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6B871F83-22DE-477C-912A-05B04D6BDF35}" type="datetimeFigureOut">
              <a:rPr lang="en-US" smtClean="0"/>
              <a:t>1/18/2010</a:t>
            </a:fld>
            <a:endParaRPr lang="en-US" dirty="0"/>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1EFCE6CF-13BD-428C-B8D5-9C992DAB4F34}"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normAutofit/>
          </a:bodyPr>
          <a:lstStyle/>
          <a:p>
            <a:r>
              <a:rPr lang="en-US" sz="4000" b="1" dirty="0" smtClean="0">
                <a:latin typeface="Baskerville Old Face" pitchFamily="18" charset="0"/>
              </a:rPr>
              <a:t>Mythological/Archetypal Literary Theory</a:t>
            </a:r>
            <a:endParaRPr lang="en-US" sz="4000" b="1" dirty="0">
              <a:latin typeface="Baskerville Old Face"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Baskerville Old Face" pitchFamily="18" charset="0"/>
              </a:rPr>
              <a:t>Assignment for </a:t>
            </a:r>
            <a:r>
              <a:rPr lang="en-US" i="1" dirty="0" smtClean="0">
                <a:latin typeface="Baskerville Old Face" pitchFamily="18" charset="0"/>
              </a:rPr>
              <a:t>Heart of Darkness</a:t>
            </a:r>
            <a:r>
              <a:rPr lang="en-US" i="1" dirty="0" smtClean="0"/>
              <a:t/>
            </a:r>
            <a:br>
              <a:rPr lang="en-US" i="1" dirty="0" smtClean="0"/>
            </a:br>
            <a:endParaRPr lang="en-US" i="1" dirty="0"/>
          </a:p>
        </p:txBody>
      </p:sp>
      <p:sp>
        <p:nvSpPr>
          <p:cNvPr id="3" name="Content Placeholder 2"/>
          <p:cNvSpPr>
            <a:spLocks noGrp="1"/>
          </p:cNvSpPr>
          <p:nvPr>
            <p:ph idx="1"/>
          </p:nvPr>
        </p:nvSpPr>
        <p:spPr/>
        <p:txBody>
          <a:bodyPr>
            <a:normAutofit/>
          </a:bodyPr>
          <a:lstStyle/>
          <a:p>
            <a:pPr algn="ctr"/>
            <a:r>
              <a:rPr lang="en-US" dirty="0" smtClean="0">
                <a:latin typeface="Baskerville Old Face" pitchFamily="18" charset="0"/>
              </a:rPr>
              <a:t>What archetypes do you see present in </a:t>
            </a:r>
            <a:r>
              <a:rPr lang="en-US" i="1" dirty="0" smtClean="0">
                <a:latin typeface="Baskerville Old Face" pitchFamily="18" charset="0"/>
              </a:rPr>
              <a:t>Heart of Darkness</a:t>
            </a:r>
            <a:r>
              <a:rPr lang="en-US" dirty="0" smtClean="0">
                <a:latin typeface="Baskerville Old Face" pitchFamily="18" charset="0"/>
              </a:rPr>
              <a:t>?</a:t>
            </a:r>
          </a:p>
          <a:p>
            <a:pPr algn="ctr"/>
            <a:r>
              <a:rPr lang="en-US" dirty="0" smtClean="0">
                <a:latin typeface="Baskerville Old Face" pitchFamily="18" charset="0"/>
              </a:rPr>
              <a:t>Identify and explain 4-6 Archetypes which appear in the novel.</a:t>
            </a:r>
            <a:endParaRPr lang="en-US" dirty="0">
              <a:latin typeface="Baskerville Old Face" pitchFamily="18" charset="0"/>
            </a:endParaRPr>
          </a:p>
        </p:txBody>
      </p:sp>
    </p:spTree>
  </p:cSld>
  <p:clrMapOvr>
    <a:masterClrMapping/>
  </p:clrMapOvr>
  <p:transition>
    <p:strips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Baskerville Old Face" pitchFamily="18" charset="0"/>
              </a:rPr>
              <a:t>Notes on Mythological/Archetypal Approach</a:t>
            </a:r>
            <a:endParaRPr lang="en-US" dirty="0">
              <a:latin typeface="Baskerville Old Face" pitchFamily="18" charset="0"/>
            </a:endParaRPr>
          </a:p>
        </p:txBody>
      </p:sp>
      <p:sp>
        <p:nvSpPr>
          <p:cNvPr id="3" name="Content Placeholder 2"/>
          <p:cNvSpPr>
            <a:spLocks noGrp="1"/>
          </p:cNvSpPr>
          <p:nvPr>
            <p:ph idx="1"/>
          </p:nvPr>
        </p:nvSpPr>
        <p:spPr/>
        <p:txBody>
          <a:bodyPr/>
          <a:lstStyle/>
          <a:p>
            <a:r>
              <a:rPr lang="en-US" dirty="0" smtClean="0">
                <a:latin typeface="Baskerville Old Face" pitchFamily="18" charset="0"/>
              </a:rPr>
              <a:t>Mythological, Archetypal, and Psychological criticism are all closely related.  This is because Freud formulated many theories around the idea of the social archetype, and his pupil, Carl Jung, expanded and refined Freud’s theories into a more cross-cultural philosophy.</a:t>
            </a:r>
            <a:endParaRPr lang="en-US" dirty="0">
              <a:latin typeface="Baskerville Old Face" pitchFamily="18" charset="0"/>
            </a:endParaRPr>
          </a:p>
        </p:txBody>
      </p:sp>
    </p:spTree>
  </p:cSld>
  <p:clrMapOvr>
    <a:masterClrMapping/>
  </p:clrMapOvr>
  <p:transition>
    <p:whee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askerville Old Face" pitchFamily="18" charset="0"/>
              </a:rPr>
              <a:t>Carl Jung’s Ideas</a:t>
            </a:r>
            <a:endParaRPr lang="en-US" dirty="0">
              <a:latin typeface="Baskerville Old Face" pitchFamily="18" charset="0"/>
            </a:endParaRPr>
          </a:p>
        </p:txBody>
      </p:sp>
      <p:sp>
        <p:nvSpPr>
          <p:cNvPr id="3" name="Content Placeholder 2"/>
          <p:cNvSpPr>
            <a:spLocks noGrp="1"/>
          </p:cNvSpPr>
          <p:nvPr>
            <p:ph idx="1"/>
          </p:nvPr>
        </p:nvSpPr>
        <p:spPr/>
        <p:txBody>
          <a:bodyPr/>
          <a:lstStyle/>
          <a:p>
            <a:r>
              <a:rPr lang="en-US" dirty="0" smtClean="0">
                <a:latin typeface="Baskerville Old Face" pitchFamily="18" charset="0"/>
              </a:rPr>
              <a:t>Critics who examine texts from a mythological/archetypal standpoint are looking for symbols.  Jung said that an archetype is “a figure…that repeats itself in the course of history wherever creative fantasy is fully manifested.”  He believed that human beings were born innately knowing certain archetypes.</a:t>
            </a:r>
            <a:r>
              <a:rPr lang="en-US" dirty="0" smtClean="0"/>
              <a:t>  </a:t>
            </a:r>
            <a:endParaRPr lang="en-US"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latin typeface="Baskerville Old Face" pitchFamily="18" charset="0"/>
              </a:rPr>
              <a:t>The evidence of this, Jung claimed, lay in the fact that some myths are repeated throughout history in cultures and eras that could not possibly have had any contact with one another.  Many stories in Greek and Roman mythology have counterparts in Chinese and Celtic mythology, developed long before the Greek and Roman empires spread to Asia and northern Europe.  </a:t>
            </a:r>
            <a:endParaRPr lang="en-US" dirty="0">
              <a:latin typeface="Baskerville Old Face" pitchFamily="18" charset="0"/>
            </a:endParaRPr>
          </a:p>
        </p:txBody>
      </p:sp>
    </p:spTree>
  </p:cSld>
  <p:clrMapOvr>
    <a:masterClrMapping/>
  </p:clrMapOvr>
  <p:transition>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latin typeface="Baskerville Old Face" pitchFamily="18" charset="0"/>
              </a:rPr>
              <a:t>Most of the myths and symbols represent ideas that human beings could not otherwise explain(the origins of life, what happens after death, etc.).  Every culture has a creation story, a life-after-death belief, and a reason for human failings, and these stories-when studied comparatively- are far more similar than different.</a:t>
            </a:r>
            <a:endParaRPr lang="en-US" dirty="0">
              <a:latin typeface="Baskerville Old Face" pitchFamily="18" charset="0"/>
            </a:endParaRPr>
          </a:p>
        </p:txBody>
      </p:sp>
    </p:spTree>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latin typeface="Baskerville Old Face" pitchFamily="18" charset="0"/>
              </a:rPr>
              <a:t>How to use the Mythological/Archetypal Approach</a:t>
            </a:r>
            <a:endParaRPr lang="en-US" sz="3600" dirty="0">
              <a:latin typeface="Baskerville Old Face" pitchFamily="18" charset="0"/>
            </a:endParaRPr>
          </a:p>
        </p:txBody>
      </p:sp>
      <p:sp>
        <p:nvSpPr>
          <p:cNvPr id="3" name="Content Placeholder 2"/>
          <p:cNvSpPr>
            <a:spLocks noGrp="1"/>
          </p:cNvSpPr>
          <p:nvPr>
            <p:ph idx="1"/>
          </p:nvPr>
        </p:nvSpPr>
        <p:spPr/>
        <p:txBody>
          <a:bodyPr/>
          <a:lstStyle/>
          <a:p>
            <a:r>
              <a:rPr lang="en-US" dirty="0" smtClean="0">
                <a:latin typeface="Baskerville Old Face" pitchFamily="18" charset="0"/>
              </a:rPr>
              <a:t>When reading a work looking for archetypes or myths, critics look for very general recurring themes, characters, and situations.  </a:t>
            </a:r>
            <a:endParaRPr lang="en-US" dirty="0" smtClean="0">
              <a:latin typeface="Baskerville Old Face" pitchFamily="18" charset="0"/>
            </a:endParaRPr>
          </a:p>
          <a:p>
            <a:pPr algn="ctr"/>
            <a:r>
              <a:rPr lang="en-US" u="sng" dirty="0" smtClean="0">
                <a:latin typeface="Baskerville Old Face" pitchFamily="18" charset="0"/>
              </a:rPr>
              <a:t>Three main Points of Study</a:t>
            </a:r>
          </a:p>
          <a:p>
            <a:pPr algn="ctr"/>
            <a:r>
              <a:rPr lang="en-US" dirty="0" smtClean="0">
                <a:latin typeface="Baskerville Old Face" pitchFamily="18" charset="0"/>
              </a:rPr>
              <a:t>Archetypal Characters</a:t>
            </a:r>
          </a:p>
          <a:p>
            <a:pPr algn="ctr"/>
            <a:r>
              <a:rPr lang="en-US" dirty="0" smtClean="0">
                <a:latin typeface="Baskerville Old Face" pitchFamily="18" charset="0"/>
              </a:rPr>
              <a:t>Archetypal Images</a:t>
            </a:r>
          </a:p>
          <a:p>
            <a:pPr algn="ctr"/>
            <a:r>
              <a:rPr lang="en-US" dirty="0" smtClean="0">
                <a:latin typeface="Baskerville Old Face" pitchFamily="18" charset="0"/>
              </a:rPr>
              <a:t>Archetypal Situations</a:t>
            </a:r>
            <a:endParaRPr lang="en-US" dirty="0">
              <a:latin typeface="Baskerville Old Face" pitchFamily="18" charset="0"/>
            </a:endParaRPr>
          </a:p>
        </p:txBody>
      </p:sp>
    </p:spTree>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askerville Old Face" pitchFamily="18" charset="0"/>
              </a:rPr>
              <a:t>Archetypal Characters</a:t>
            </a:r>
            <a:endParaRPr lang="en-US" dirty="0">
              <a:latin typeface="Baskerville Old Face" pitchFamily="18" charset="0"/>
            </a:endParaRPr>
          </a:p>
        </p:txBody>
      </p:sp>
      <p:sp>
        <p:nvSpPr>
          <p:cNvPr id="3" name="Content Placeholder 2"/>
          <p:cNvSpPr>
            <a:spLocks noGrp="1"/>
          </p:cNvSpPr>
          <p:nvPr>
            <p:ph idx="1"/>
          </p:nvPr>
        </p:nvSpPr>
        <p:spPr/>
        <p:txBody>
          <a:bodyPr/>
          <a:lstStyle/>
          <a:p>
            <a:r>
              <a:rPr lang="en-US" dirty="0" smtClean="0">
                <a:latin typeface="Baskerville Old Face" pitchFamily="18" charset="0"/>
              </a:rPr>
              <a:t>The Hero</a:t>
            </a:r>
          </a:p>
          <a:p>
            <a:r>
              <a:rPr lang="en-US" dirty="0" smtClean="0">
                <a:latin typeface="Baskerville Old Face" pitchFamily="18" charset="0"/>
              </a:rPr>
              <a:t>The Villain</a:t>
            </a:r>
          </a:p>
          <a:p>
            <a:r>
              <a:rPr lang="en-US" dirty="0" smtClean="0">
                <a:latin typeface="Baskerville Old Face" pitchFamily="18" charset="0"/>
              </a:rPr>
              <a:t>The Temptress</a:t>
            </a:r>
          </a:p>
          <a:p>
            <a:r>
              <a:rPr lang="en-US" dirty="0" smtClean="0">
                <a:latin typeface="Baskerville Old Face" pitchFamily="18" charset="0"/>
              </a:rPr>
              <a:t>The Scapegoat</a:t>
            </a:r>
          </a:p>
          <a:p>
            <a:r>
              <a:rPr lang="en-US" dirty="0" smtClean="0">
                <a:latin typeface="Baskerville Old Face" pitchFamily="18" charset="0"/>
              </a:rPr>
              <a:t>The Loner/Outcast</a:t>
            </a:r>
          </a:p>
          <a:p>
            <a:r>
              <a:rPr lang="en-US" dirty="0" smtClean="0">
                <a:latin typeface="Baskerville Old Face" pitchFamily="18" charset="0"/>
              </a:rPr>
              <a:t>The Underdog</a:t>
            </a:r>
          </a:p>
          <a:p>
            <a:r>
              <a:rPr lang="en-US" dirty="0" smtClean="0">
                <a:latin typeface="Baskerville Old Face" pitchFamily="18" charset="0"/>
              </a:rPr>
              <a:t>The Damsel in Distress</a:t>
            </a:r>
          </a:p>
          <a:p>
            <a:endParaRPr lang="en-US" dirty="0"/>
          </a:p>
        </p:txBody>
      </p:sp>
    </p:spTree>
  </p:cSld>
  <p:clrMapOvr>
    <a:masterClrMapping/>
  </p:clrMapOvr>
  <p:transition>
    <p:pull dir="l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Baskerville Old Face" pitchFamily="18" charset="0"/>
              </a:rPr>
              <a:t>Archetypal Images</a:t>
            </a:r>
            <a:endParaRPr lang="en-US" dirty="0">
              <a:latin typeface="Baskerville Old Face" pitchFamily="18" charset="0"/>
            </a:endParaRPr>
          </a:p>
        </p:txBody>
      </p:sp>
      <p:sp>
        <p:nvSpPr>
          <p:cNvPr id="3" name="Content Placeholder 2"/>
          <p:cNvSpPr>
            <a:spLocks noGrp="1"/>
          </p:cNvSpPr>
          <p:nvPr>
            <p:ph idx="1"/>
          </p:nvPr>
        </p:nvSpPr>
        <p:spPr/>
        <p:txBody>
          <a:bodyPr/>
          <a:lstStyle/>
          <a:p>
            <a:r>
              <a:rPr lang="en-US" dirty="0" smtClean="0">
                <a:latin typeface="Baskerville Old Face" pitchFamily="18" charset="0"/>
              </a:rPr>
              <a:t>Colors</a:t>
            </a:r>
          </a:p>
          <a:p>
            <a:r>
              <a:rPr lang="en-US" dirty="0" smtClean="0">
                <a:latin typeface="Baskerville Old Face" pitchFamily="18" charset="0"/>
              </a:rPr>
              <a:t>Numbers</a:t>
            </a:r>
          </a:p>
          <a:p>
            <a:r>
              <a:rPr lang="en-US" dirty="0" smtClean="0">
                <a:latin typeface="Baskerville Old Face" pitchFamily="18" charset="0"/>
              </a:rPr>
              <a:t>Water</a:t>
            </a:r>
          </a:p>
          <a:p>
            <a:r>
              <a:rPr lang="en-US" dirty="0" smtClean="0">
                <a:latin typeface="Baskerville Old Face" pitchFamily="18" charset="0"/>
              </a:rPr>
              <a:t>Fire</a:t>
            </a:r>
          </a:p>
          <a:p>
            <a:r>
              <a:rPr lang="en-US" dirty="0" smtClean="0">
                <a:latin typeface="Baskerville Old Face" pitchFamily="18" charset="0"/>
              </a:rPr>
              <a:t>Gardens</a:t>
            </a:r>
          </a:p>
          <a:p>
            <a:r>
              <a:rPr lang="en-US" dirty="0" smtClean="0">
                <a:latin typeface="Baskerville Old Face" pitchFamily="18" charset="0"/>
              </a:rPr>
              <a:t>Celestial Bodies</a:t>
            </a:r>
          </a:p>
          <a:p>
            <a:r>
              <a:rPr lang="en-US" dirty="0" smtClean="0">
                <a:latin typeface="Baskerville Old Face" pitchFamily="18" charset="0"/>
              </a:rPr>
              <a:t>Caves</a:t>
            </a:r>
            <a:endParaRPr lang="en-US" dirty="0">
              <a:latin typeface="Baskerville Old Face" pitchFamily="18" charset="0"/>
            </a:endParaRPr>
          </a:p>
        </p:txBody>
      </p:sp>
    </p:spTree>
  </p:cSld>
  <p:clrMapOvr>
    <a:masterClrMapping/>
  </p:clrMapOvr>
  <p:transition>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Baskerville Old Face" pitchFamily="18" charset="0"/>
              </a:rPr>
              <a:t>Archetypal Situations</a:t>
            </a:r>
            <a:br>
              <a:rPr lang="en-US" dirty="0" smtClean="0">
                <a:latin typeface="Baskerville Old Face" pitchFamily="18" charset="0"/>
              </a:rPr>
            </a:br>
            <a:endParaRPr lang="en-US" dirty="0">
              <a:latin typeface="Baskerville Old Face" pitchFamily="18" charset="0"/>
            </a:endParaRPr>
          </a:p>
        </p:txBody>
      </p:sp>
      <p:sp>
        <p:nvSpPr>
          <p:cNvPr id="3" name="Content Placeholder 2"/>
          <p:cNvSpPr>
            <a:spLocks noGrp="1"/>
          </p:cNvSpPr>
          <p:nvPr>
            <p:ph idx="1"/>
          </p:nvPr>
        </p:nvSpPr>
        <p:spPr/>
        <p:txBody>
          <a:bodyPr/>
          <a:lstStyle/>
          <a:p>
            <a:r>
              <a:rPr lang="en-US" dirty="0" smtClean="0">
                <a:latin typeface="Baskerville Old Face" pitchFamily="18" charset="0"/>
              </a:rPr>
              <a:t>The Quest</a:t>
            </a:r>
          </a:p>
          <a:p>
            <a:r>
              <a:rPr lang="en-US" dirty="0" smtClean="0">
                <a:latin typeface="Baskerville Old Face" pitchFamily="18" charset="0"/>
              </a:rPr>
              <a:t>The Renewal of Life</a:t>
            </a:r>
          </a:p>
          <a:p>
            <a:r>
              <a:rPr lang="en-US" dirty="0" smtClean="0">
                <a:latin typeface="Baskerville Old Face" pitchFamily="18" charset="0"/>
              </a:rPr>
              <a:t>Initiation</a:t>
            </a:r>
          </a:p>
          <a:p>
            <a:r>
              <a:rPr lang="en-US" dirty="0" smtClean="0">
                <a:latin typeface="Baskerville Old Face" pitchFamily="18" charset="0"/>
              </a:rPr>
              <a:t>The Fall</a:t>
            </a:r>
          </a:p>
          <a:p>
            <a:r>
              <a:rPr lang="en-US" dirty="0" smtClean="0">
                <a:latin typeface="Baskerville Old Face" pitchFamily="18" charset="0"/>
              </a:rPr>
              <a:t>Redemptive Sacrifice</a:t>
            </a:r>
          </a:p>
          <a:p>
            <a:r>
              <a:rPr lang="en-US" dirty="0" smtClean="0">
                <a:latin typeface="Baskerville Old Face" pitchFamily="18" charset="0"/>
              </a:rPr>
              <a:t>The End of the World</a:t>
            </a:r>
          </a:p>
          <a:p>
            <a:r>
              <a:rPr lang="en-US" dirty="0" smtClean="0">
                <a:latin typeface="Baskerville Old Face" pitchFamily="18" charset="0"/>
              </a:rPr>
              <a:t>The Banquet</a:t>
            </a:r>
          </a:p>
          <a:p>
            <a:endParaRPr lang="en-US" dirty="0" smtClean="0"/>
          </a:p>
          <a:p>
            <a:endParaRPr lang="en-US" dirty="0"/>
          </a:p>
        </p:txBody>
      </p:sp>
    </p:spTree>
  </p:cSld>
  <p:clrMapOvr>
    <a:masterClrMapping/>
  </p:clrMapOvr>
  <p:transition>
    <p:pull dir="ld"/>
  </p:transition>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64</TotalTime>
  <Words>339</Words>
  <Application>Microsoft Office PowerPoint</Application>
  <PresentationFormat>On-screen Show (4:3)</PresentationFormat>
  <Paragraphs>40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Technic</vt:lpstr>
      <vt:lpstr>Slide 1</vt:lpstr>
      <vt:lpstr>Notes on Mythological/Archetypal Approach</vt:lpstr>
      <vt:lpstr>Carl Jung’s Ideas</vt:lpstr>
      <vt:lpstr>Slide 4</vt:lpstr>
      <vt:lpstr>Slide 5</vt:lpstr>
      <vt:lpstr>How to use the Mythological/Archetypal Approach</vt:lpstr>
      <vt:lpstr>Archetypal Characters</vt:lpstr>
      <vt:lpstr>Archetypal Images</vt:lpstr>
      <vt:lpstr>Archetypal Situations </vt:lpstr>
      <vt:lpstr>Assignment for Heart of Darkness </vt:lpstr>
    </vt:vector>
  </TitlesOfParts>
  <Company>Shore Regional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cross</dc:creator>
  <cp:lastModifiedBy>cross</cp:lastModifiedBy>
  <cp:revision>19</cp:revision>
  <dcterms:created xsi:type="dcterms:W3CDTF">2010-01-18T15:51:04Z</dcterms:created>
  <dcterms:modified xsi:type="dcterms:W3CDTF">2010-01-18T16:55:27Z</dcterms:modified>
</cp:coreProperties>
</file>